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32"/>
  </p:notesMasterIdLst>
  <p:sldIdLst>
    <p:sldId id="256" r:id="rId2"/>
    <p:sldId id="355" r:id="rId3"/>
    <p:sldId id="301" r:id="rId4"/>
    <p:sldId id="349" r:id="rId5"/>
    <p:sldId id="350" r:id="rId6"/>
    <p:sldId id="378" r:id="rId7"/>
    <p:sldId id="351" r:id="rId8"/>
    <p:sldId id="354" r:id="rId9"/>
    <p:sldId id="352" r:id="rId10"/>
    <p:sldId id="305" r:id="rId11"/>
    <p:sldId id="358" r:id="rId12"/>
    <p:sldId id="361" r:id="rId13"/>
    <p:sldId id="366" r:id="rId14"/>
    <p:sldId id="356" r:id="rId15"/>
    <p:sldId id="360" r:id="rId16"/>
    <p:sldId id="362" r:id="rId17"/>
    <p:sldId id="379" r:id="rId18"/>
    <p:sldId id="364" r:id="rId19"/>
    <p:sldId id="380" r:id="rId20"/>
    <p:sldId id="365" r:id="rId21"/>
    <p:sldId id="367" r:id="rId22"/>
    <p:sldId id="368" r:id="rId23"/>
    <p:sldId id="369" r:id="rId24"/>
    <p:sldId id="372" r:id="rId25"/>
    <p:sldId id="371" r:id="rId26"/>
    <p:sldId id="373" r:id="rId27"/>
    <p:sldId id="376" r:id="rId28"/>
    <p:sldId id="374" r:id="rId29"/>
    <p:sldId id="377" r:id="rId30"/>
    <p:sldId id="38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719C"/>
    <a:srgbClr val="9D2026"/>
    <a:srgbClr val="3C5F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414" autoAdjust="0"/>
  </p:normalViewPr>
  <p:slideViewPr>
    <p:cSldViewPr snapToGrid="0">
      <p:cViewPr varScale="1">
        <p:scale>
          <a:sx n="77" d="100"/>
          <a:sy n="77" d="100"/>
        </p:scale>
        <p:origin x="326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8AAC55-CACB-4462-B096-3850D0DA1C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3812D-DA3D-434D-AD19-171E7B062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20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812D-DA3D-434D-AD19-171E7B062E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48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AE81-7B35-465F-8535-362BC3E33C9E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DDE1-018B-4858-9C55-1E0C8FE5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2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AE81-7B35-465F-8535-362BC3E33C9E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DDE1-018B-4858-9C55-1E0C8FE5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391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AE81-7B35-465F-8535-362BC3E33C9E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DDE1-018B-4858-9C55-1E0C8FE5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4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AE81-7B35-465F-8535-362BC3E33C9E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DDE1-018B-4858-9C55-1E0C8FE5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5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AE81-7B35-465F-8535-362BC3E33C9E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DDE1-018B-4858-9C55-1E0C8FE5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04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AE81-7B35-465F-8535-362BC3E33C9E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DDE1-018B-4858-9C55-1E0C8FE5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94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AE81-7B35-465F-8535-362BC3E33C9E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DDE1-018B-4858-9C55-1E0C8FE5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988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AE81-7B35-465F-8535-362BC3E33C9E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DDE1-018B-4858-9C55-1E0C8FE5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09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AE81-7B35-465F-8535-362BC3E33C9E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DDE1-018B-4858-9C55-1E0C8FE5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51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AE81-7B35-465F-8535-362BC3E33C9E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DDE1-018B-4858-9C55-1E0C8FE5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23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AE81-7B35-465F-8535-362BC3E33C9E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DDE1-018B-4858-9C55-1E0C8FE5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1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CAE81-7B35-465F-8535-362BC3E33C9E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ADDE1-018B-4858-9C55-1E0C8FE5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512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gif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16.gif"/><Relationship Id="rId7" Type="http://schemas.openxmlformats.org/officeDocument/2006/relationships/image" Target="../media/image3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Types and Type </a:t>
            </a:r>
            <a:r>
              <a:rPr lang="en-US" sz="4800" dirty="0" smtClean="0"/>
              <a:t>Checking</a:t>
            </a:r>
            <a:br>
              <a:rPr lang="en-US" sz="4800" dirty="0" smtClean="0"/>
            </a:br>
            <a:r>
              <a:rPr lang="en-US" sz="4800" dirty="0" smtClean="0"/>
              <a:t>(What is it good for?)</a:t>
            </a:r>
            <a:endParaRPr lang="en-US" sz="36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harter" panose="02000503060000020004" pitchFamily="50" charset="0"/>
              </a:rPr>
              <a:t>Stephen Chang</a:t>
            </a:r>
            <a:br>
              <a:rPr lang="en-US" dirty="0" smtClean="0">
                <a:latin typeface="Charter" panose="02000503060000020004" pitchFamily="50" charset="0"/>
              </a:rPr>
            </a:br>
            <a:r>
              <a:rPr lang="en-US" dirty="0" smtClean="0">
                <a:latin typeface="Charter" panose="02000503060000020004" pitchFamily="50" charset="0"/>
              </a:rPr>
              <a:t>Racket Summer School 2018</a:t>
            </a:r>
          </a:p>
          <a:p>
            <a:r>
              <a:rPr lang="en-US" dirty="0" smtClean="0">
                <a:latin typeface="Charter" panose="02000503060000020004" pitchFamily="50" charset="0"/>
              </a:rPr>
              <a:t>(Thursday morning</a:t>
            </a:r>
            <a:r>
              <a:rPr lang="en-US" dirty="0" smtClean="0">
                <a:latin typeface="Charter" panose="02000503060000020004" pitchFamily="50" charset="0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808" y="5069515"/>
            <a:ext cx="1277118" cy="145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9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survey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3267" y="2392997"/>
            <a:ext cx="10868025" cy="22955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5548" y="4959626"/>
            <a:ext cx="69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97650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 smtClean="0"/>
              <a:t>The Holy Grail of PL Research …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358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… is to predict behavior of programs</a:t>
            </a:r>
          </a:p>
          <a:p>
            <a:pPr marL="0" indent="0">
              <a:buNone/>
            </a:pPr>
            <a:r>
              <a:rPr lang="en-US" sz="3200" dirty="0" smtClean="0"/>
              <a:t>(without running them)</a:t>
            </a:r>
          </a:p>
          <a:p>
            <a:endParaRPr lang="en-US" sz="3200" dirty="0" smtClean="0"/>
          </a:p>
        </p:txBody>
      </p:sp>
      <p:pic>
        <p:nvPicPr>
          <p:cNvPr id="1028" name="Picture 4" descr="Image result for ransomw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9" y="3625408"/>
            <a:ext cx="2190115" cy="164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corr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587" y="3620628"/>
            <a:ext cx="2047453" cy="153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963197" y="5737862"/>
            <a:ext cx="249459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harter" panose="02000503060000020004" pitchFamily="50" charset="0"/>
              </a:rPr>
              <a:t>Prevent bugs</a:t>
            </a:r>
            <a:endParaRPr lang="en-US" sz="3200" dirty="0">
              <a:latin typeface="Charter" panose="02000503060000020004" pitchFamily="50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09439" y="5727125"/>
            <a:ext cx="2885726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harter" panose="02000503060000020004" pitchFamily="50" charset="0"/>
              </a:rPr>
              <a:t>Avoid malware</a:t>
            </a:r>
            <a:endParaRPr lang="en-US" sz="3200" dirty="0">
              <a:latin typeface="Charter" panose="02000503060000020004" pitchFamily="5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85601" y="5737862"/>
            <a:ext cx="342433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harter" panose="02000503060000020004" pitchFamily="50" charset="0"/>
              </a:rPr>
              <a:t>Prove </a:t>
            </a:r>
            <a:r>
              <a:rPr lang="en-US" sz="3200" dirty="0" smtClean="0">
                <a:latin typeface="Charter" panose="02000503060000020004" pitchFamily="50" charset="0"/>
              </a:rPr>
              <a:t>equivalence</a:t>
            </a:r>
            <a:endParaRPr lang="en-US" sz="3200" dirty="0">
              <a:latin typeface="Charter" panose="02000503060000020004" pitchFamily="50" charset="0"/>
            </a:endParaRPr>
          </a:p>
        </p:txBody>
      </p:sp>
      <p:pic>
        <p:nvPicPr>
          <p:cNvPr id="1042" name="Picture 18" descr="Image result for ariane 5 explos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97" y="3798282"/>
            <a:ext cx="2462398" cy="1616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66921" y="727176"/>
            <a:ext cx="127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(one of)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604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/>
      <p:bldP spid="13" grpId="0"/>
      <p:bldP spid="14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Abandon all hope?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63677" y="2825951"/>
            <a:ext cx="7866256" cy="156966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harter" panose="02000503060000020004" pitchFamily="50" charset="0"/>
              </a:rPr>
              <a:t>“All non-trivial, semantic properties </a:t>
            </a:r>
            <a:br>
              <a:rPr lang="en-US" sz="3200" dirty="0" smtClean="0">
                <a:latin typeface="Charter" panose="02000503060000020004" pitchFamily="50" charset="0"/>
              </a:rPr>
            </a:br>
            <a:r>
              <a:rPr lang="en-US" sz="3200" dirty="0" smtClean="0">
                <a:latin typeface="Charter" panose="02000503060000020004" pitchFamily="50" charset="0"/>
              </a:rPr>
              <a:t>of programs are undecidable”</a:t>
            </a:r>
          </a:p>
          <a:p>
            <a:r>
              <a:rPr lang="en-US" sz="3200" dirty="0">
                <a:latin typeface="Charter" panose="02000503060000020004" pitchFamily="50" charset="0"/>
              </a:rPr>
              <a:t> </a:t>
            </a:r>
            <a:r>
              <a:rPr lang="en-US" sz="3200" dirty="0" smtClean="0">
                <a:latin typeface="Charter" panose="02000503060000020004" pitchFamily="50" charset="0"/>
              </a:rPr>
              <a:t>                                       --- Rice’s theorem</a:t>
            </a:r>
            <a:endParaRPr lang="en-US" sz="3200" dirty="0">
              <a:latin typeface="Charter" panose="0200050306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72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 … Type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640" y="1676713"/>
            <a:ext cx="11712717" cy="8531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 smtClean="0"/>
              <a:t>“A lightweight, syntactic analysis</a:t>
            </a:r>
          </a:p>
          <a:p>
            <a:pPr marL="0" indent="0" algn="ctr">
              <a:buNone/>
            </a:pPr>
            <a:r>
              <a:rPr lang="en-US" sz="3200" dirty="0" smtClean="0"/>
              <a:t>that approximates program behavior”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526" y="5682965"/>
            <a:ext cx="3990195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rter" panose="02000503060000020004" pitchFamily="50" charset="0"/>
              </a:rPr>
              <a:t>Validate function arguments</a:t>
            </a:r>
          </a:p>
          <a:p>
            <a:pPr algn="ctr"/>
            <a:r>
              <a:rPr lang="en-US" sz="2400" dirty="0">
                <a:latin typeface="Charter" panose="02000503060000020004" pitchFamily="50" charset="0"/>
              </a:rPr>
              <a:t>(</a:t>
            </a:r>
            <a:r>
              <a:rPr lang="en-US" sz="2400" dirty="0" smtClean="0">
                <a:latin typeface="Charter" panose="02000503060000020004" pitchFamily="50" charset="0"/>
              </a:rPr>
              <a:t>Prevent bugs)</a:t>
            </a:r>
            <a:endParaRPr lang="en-US" sz="2400" dirty="0">
              <a:latin typeface="Charter" panose="02000503060000020004" pitchFamily="50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09439" y="5727125"/>
            <a:ext cx="3057247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rter" panose="02000503060000020004" pitchFamily="50" charset="0"/>
              </a:rPr>
              <a:t>Check memory safety</a:t>
            </a:r>
          </a:p>
          <a:p>
            <a:pPr algn="ctr"/>
            <a:r>
              <a:rPr lang="en-US" sz="2400" dirty="0">
                <a:latin typeface="Charter" panose="02000503060000020004" pitchFamily="50" charset="0"/>
              </a:rPr>
              <a:t>(</a:t>
            </a:r>
            <a:r>
              <a:rPr lang="en-US" sz="2400" dirty="0" smtClean="0">
                <a:latin typeface="Charter" panose="02000503060000020004" pitchFamily="50" charset="0"/>
              </a:rPr>
              <a:t>Avoid malware)</a:t>
            </a:r>
            <a:endParaRPr lang="en-US" sz="2400" dirty="0">
              <a:latin typeface="Charter" panose="02000503060000020004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85601" y="5737862"/>
            <a:ext cx="3648756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rter" panose="02000503060000020004" pitchFamily="50" charset="0"/>
              </a:rPr>
              <a:t>Verify program properties</a:t>
            </a:r>
          </a:p>
          <a:p>
            <a:pPr algn="ctr"/>
            <a:r>
              <a:rPr lang="en-US" sz="2400" dirty="0">
                <a:latin typeface="Charter" panose="02000503060000020004" pitchFamily="50" charset="0"/>
              </a:rPr>
              <a:t>(</a:t>
            </a:r>
            <a:r>
              <a:rPr lang="en-US" sz="2400" dirty="0" smtClean="0">
                <a:latin typeface="Charter" panose="02000503060000020004" pitchFamily="50" charset="0"/>
              </a:rPr>
              <a:t>Prove </a:t>
            </a:r>
            <a:r>
              <a:rPr lang="en-US" sz="2400" dirty="0" smtClean="0">
                <a:latin typeface="Charter" panose="02000503060000020004" pitchFamily="50" charset="0"/>
              </a:rPr>
              <a:t>equivalence)</a:t>
            </a:r>
            <a:endParaRPr lang="en-US" sz="2400" dirty="0">
              <a:latin typeface="Charter" panose="02000503060000020004" pitchFamily="50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5274" y="3262467"/>
            <a:ext cx="2250440" cy="2340458"/>
          </a:xfrm>
          <a:prstGeom prst="rect">
            <a:avLst/>
          </a:prstGeom>
        </p:spPr>
      </p:pic>
      <p:pic>
        <p:nvPicPr>
          <p:cNvPr id="3074" name="Picture 2" descr="Image result for rust la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682" y="3126727"/>
            <a:ext cx="2611936" cy="261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coq proof assistant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263" y="3575445"/>
            <a:ext cx="10668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74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Typed Languages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667538" y="2216621"/>
            <a:ext cx="4075043" cy="571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Reader / </a:t>
            </a:r>
            <a:r>
              <a:rPr lang="en-US" sz="2800" dirty="0" err="1" smtClean="0"/>
              <a:t>Lexer</a:t>
            </a:r>
            <a:r>
              <a:rPr lang="en-US" sz="2800" dirty="0" smtClean="0"/>
              <a:t> / Parser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3667538" y="3332322"/>
            <a:ext cx="4075043" cy="571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Type Checker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3667537" y="4490604"/>
            <a:ext cx="4075043" cy="974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Compiler (includes macro expander)</a:t>
            </a:r>
            <a:endParaRPr lang="en-US" sz="2800" dirty="0"/>
          </a:p>
        </p:txBody>
      </p:sp>
      <p:sp>
        <p:nvSpPr>
          <p:cNvPr id="8" name="Down Arrow 7"/>
          <p:cNvSpPr/>
          <p:nvPr/>
        </p:nvSpPr>
        <p:spPr>
          <a:xfrm>
            <a:off x="5555974" y="2788341"/>
            <a:ext cx="347869" cy="5259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9" name="Down Arrow 8"/>
          <p:cNvSpPr/>
          <p:nvPr/>
        </p:nvSpPr>
        <p:spPr>
          <a:xfrm>
            <a:off x="5555973" y="1821102"/>
            <a:ext cx="347869" cy="3840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0" name="Down Arrow 9"/>
          <p:cNvSpPr/>
          <p:nvPr/>
        </p:nvSpPr>
        <p:spPr>
          <a:xfrm>
            <a:off x="5555972" y="3904042"/>
            <a:ext cx="347869" cy="586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1" name="Down Arrow 10"/>
          <p:cNvSpPr/>
          <p:nvPr/>
        </p:nvSpPr>
        <p:spPr>
          <a:xfrm>
            <a:off x="5551000" y="5465096"/>
            <a:ext cx="347869" cy="3840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2" name="TextBox 11"/>
          <p:cNvSpPr txBox="1"/>
          <p:nvPr/>
        </p:nvSpPr>
        <p:spPr>
          <a:xfrm>
            <a:off x="4819844" y="1311031"/>
            <a:ext cx="22958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Surface code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898869" y="2825932"/>
            <a:ext cx="41745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AST (e.g., syntax objects)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5996609" y="3985447"/>
            <a:ext cx="22381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Checked AST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174887" y="5887405"/>
            <a:ext cx="6349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Core code / </a:t>
            </a:r>
            <a:r>
              <a:rPr lang="en-US" sz="2800" dirty="0" err="1" smtClean="0"/>
              <a:t>bytecode</a:t>
            </a:r>
            <a:r>
              <a:rPr lang="en-US" sz="2800" dirty="0"/>
              <a:t> </a:t>
            </a:r>
            <a:r>
              <a:rPr lang="en-US" sz="2800" dirty="0" smtClean="0"/>
              <a:t>/ machine code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9481931" y="2216621"/>
            <a:ext cx="1795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Yesterday</a:t>
            </a:r>
            <a:endParaRPr lang="en-US" sz="2800" dirty="0"/>
          </a:p>
        </p:txBody>
      </p:sp>
      <p:cxnSp>
        <p:nvCxnSpPr>
          <p:cNvPr id="18" name="Straight Arrow Connector 17"/>
          <p:cNvCxnSpPr>
            <a:stCxn id="16" idx="1"/>
            <a:endCxn id="5" idx="3"/>
          </p:cNvCxnSpPr>
          <p:nvPr/>
        </p:nvCxnSpPr>
        <p:spPr>
          <a:xfrm flipH="1">
            <a:off x="7742581" y="2478231"/>
            <a:ext cx="1739350" cy="2425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524702" y="3433516"/>
            <a:ext cx="1167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Today</a:t>
            </a:r>
            <a:endParaRPr lang="en-US" sz="2800" dirty="0"/>
          </a:p>
        </p:txBody>
      </p:sp>
      <p:cxnSp>
        <p:nvCxnSpPr>
          <p:cNvPr id="20" name="Straight Arrow Connector 19"/>
          <p:cNvCxnSpPr>
            <a:endCxn id="6" idx="3"/>
          </p:cNvCxnSpPr>
          <p:nvPr/>
        </p:nvCxnSpPr>
        <p:spPr>
          <a:xfrm flipH="1">
            <a:off x="7742581" y="3605792"/>
            <a:ext cx="1782121" cy="1239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27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create typed languages?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Incorporate types into the grammar.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Come up with a </a:t>
            </a:r>
            <a:r>
              <a:rPr lang="en-US" dirty="0"/>
              <a:t>l</a:t>
            </a:r>
            <a:r>
              <a:rPr lang="en-US" dirty="0" smtClean="0"/>
              <a:t>anguage of types.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Develop type rules for each language construct.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Implement a type checker.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9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2853" y="2623309"/>
            <a:ext cx="9210675" cy="3400425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Incorporate types into the grammar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118653" y="2805043"/>
            <a:ext cx="2126974" cy="59414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How to create typed languages?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911548" y="2883452"/>
            <a:ext cx="808071" cy="50579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80752" y="3796990"/>
            <a:ext cx="5083534" cy="34762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3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2. Come up with language of types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How to create typed languages?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67237" y="2667000"/>
            <a:ext cx="305752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1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Specifying Type Systems: Inference Rules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672080" y="4257040"/>
            <a:ext cx="5069840" cy="4064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855820" y="3162012"/>
            <a:ext cx="606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 smtClean="0"/>
              <a:t>IF</a:t>
            </a:r>
            <a:r>
              <a:rPr lang="en-US" sz="3200" dirty="0" smtClean="0"/>
              <a:t>: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659028" y="2347134"/>
            <a:ext cx="1976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Premise 1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4023865" y="3028029"/>
            <a:ext cx="20024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Premise 2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5737845" y="3588356"/>
            <a:ext cx="2004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Premise 3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023865" y="4441070"/>
            <a:ext cx="22381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Conclusion</a:t>
            </a:r>
            <a:endParaRPr lang="en-US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1188971" y="4540587"/>
            <a:ext cx="12731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 smtClean="0"/>
              <a:t>THEN</a:t>
            </a:r>
            <a:r>
              <a:rPr lang="en-US" sz="3200" dirty="0" smtClean="0"/>
              <a:t>: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214265" y="1405265"/>
            <a:ext cx="5413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3. Develop </a:t>
            </a:r>
            <a:r>
              <a:rPr lang="en-US" dirty="0"/>
              <a:t>type rules for each language construct.</a:t>
            </a:r>
          </a:p>
        </p:txBody>
      </p:sp>
    </p:spTree>
    <p:extLst>
      <p:ext uri="{BB962C8B-B14F-4D97-AF65-F5344CB8AC3E}">
        <p14:creationId xmlns:p14="http://schemas.microsoft.com/office/powerpoint/2010/main" val="381909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220" y="117389"/>
            <a:ext cx="10515600" cy="1325563"/>
          </a:xfrm>
        </p:spPr>
        <p:txBody>
          <a:bodyPr/>
          <a:lstStyle/>
          <a:p>
            <a:r>
              <a:rPr lang="en-US" dirty="0" smtClean="0"/>
              <a:t>If type systems were a video game …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213374" y="2501131"/>
            <a:ext cx="5647119" cy="1107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6" name="Picture 10" descr="Image result for ocarina of time ke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774" y="1365974"/>
            <a:ext cx="985004" cy="91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Image result for ocarina of time zelda locked do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20" y="2637902"/>
            <a:ext cx="1565559" cy="117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Image result for ocarina of time ke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532" y="1338396"/>
            <a:ext cx="985004" cy="91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Image result for ocarina of time ke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384" y="1365974"/>
            <a:ext cx="985004" cy="91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2891155" y="2832282"/>
            <a:ext cx="670560" cy="64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Image result for ocarina of time ches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150" y="2599573"/>
            <a:ext cx="1600233" cy="138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ight Arrow 26"/>
          <p:cNvSpPr/>
          <p:nvPr/>
        </p:nvSpPr>
        <p:spPr>
          <a:xfrm>
            <a:off x="4781603" y="2841242"/>
            <a:ext cx="670560" cy="64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0" descr="Image result for ocarina of time bow arro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888" y="2637902"/>
            <a:ext cx="1313742" cy="125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4" descr="Image result for ocarina of time ocarin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573" y="1470998"/>
            <a:ext cx="1203679" cy="102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4" descr="Image result for ocarina of time so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987" y="104071"/>
            <a:ext cx="1837732" cy="245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ight Arrow 30"/>
          <p:cNvSpPr/>
          <p:nvPr/>
        </p:nvSpPr>
        <p:spPr>
          <a:xfrm flipH="1" flipV="1">
            <a:off x="8709252" y="1626581"/>
            <a:ext cx="712958" cy="7151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7139098" y="2676578"/>
            <a:ext cx="4897677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243840" y="3938609"/>
            <a:ext cx="11531600" cy="559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8" descr="Image result for ocarina boss doo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186" y="2749460"/>
            <a:ext cx="1307372" cy="106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Image result for ocarina boss key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3572" y="2878213"/>
            <a:ext cx="756561" cy="78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ight Arrow 7"/>
          <p:cNvSpPr/>
          <p:nvPr/>
        </p:nvSpPr>
        <p:spPr>
          <a:xfrm flipH="1">
            <a:off x="9217963" y="3085768"/>
            <a:ext cx="975360" cy="4042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>
            <a:off x="2539124" y="5768306"/>
            <a:ext cx="9199947" cy="2428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18" descr="Image result for ocarina of time boss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" t="27405" r="1769" b="14736"/>
          <a:stretch/>
        </p:blipFill>
        <p:spPr bwMode="auto">
          <a:xfrm>
            <a:off x="3291202" y="4113057"/>
            <a:ext cx="4404984" cy="160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6" descr="Image result for ocarina of time rupee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854" y="5841690"/>
            <a:ext cx="1403450" cy="78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6" descr="Image result for ocarina of time rupee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786" y="5841690"/>
            <a:ext cx="1403450" cy="78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36" descr="Image result for ocarina of time rupee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916" y="5841690"/>
            <a:ext cx="1403450" cy="78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2" descr="Image result for ocarina of time heart container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055" y="5943600"/>
            <a:ext cx="885477" cy="76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2" descr="Image result for ocarina of time heart container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936" y="5943600"/>
            <a:ext cx="885477" cy="76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2" descr="Image result for ocarina of time heart container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394" y="5943600"/>
            <a:ext cx="885477" cy="76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0" descr="Image result for ocarina of time bow arro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731" y="4460771"/>
            <a:ext cx="986957" cy="94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ight Arrow 53"/>
          <p:cNvSpPr/>
          <p:nvPr/>
        </p:nvSpPr>
        <p:spPr>
          <a:xfrm flipH="1">
            <a:off x="7935056" y="4541595"/>
            <a:ext cx="754804" cy="6133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28539" y="1823849"/>
            <a:ext cx="606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 smtClean="0"/>
              <a:t>IF</a:t>
            </a:r>
            <a:r>
              <a:rPr lang="en-US" sz="3200" dirty="0" smtClean="0"/>
              <a:t>:</a:t>
            </a:r>
            <a:endParaRPr lang="en-US" sz="3200" dirty="0"/>
          </a:p>
        </p:txBody>
      </p:sp>
      <p:sp>
        <p:nvSpPr>
          <p:cNvPr id="34" name="TextBox 33"/>
          <p:cNvSpPr txBox="1"/>
          <p:nvPr/>
        </p:nvSpPr>
        <p:spPr>
          <a:xfrm>
            <a:off x="-64470" y="2637902"/>
            <a:ext cx="12731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 smtClean="0"/>
              <a:t>THEN</a:t>
            </a:r>
            <a:r>
              <a:rPr lang="en-US" sz="3200" dirty="0" smtClean="0"/>
              <a:t>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7403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8" grpId="0" animBg="1"/>
      <p:bldP spid="5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</a:t>
            </a:r>
            <a:r>
              <a:rPr lang="en-US" dirty="0" err="1" smtClean="0"/>
              <a:t>Judgements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799840" y="2230120"/>
                <a:ext cx="3044103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7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 </m:t>
                      </m:r>
                      <m:r>
                        <a:rPr lang="en-US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40" y="2230120"/>
                <a:ext cx="3044103" cy="110799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934278" y="3523605"/>
            <a:ext cx="93362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“It is true, that </a:t>
            </a:r>
            <a:r>
              <a:rPr lang="en-US" sz="4000" dirty="0" smtClean="0"/>
              <a:t>expression e </a:t>
            </a:r>
            <a:r>
              <a:rPr lang="en-US" sz="4000" dirty="0" smtClean="0"/>
              <a:t>has type </a:t>
            </a:r>
            <a:r>
              <a:rPr lang="el-GR" sz="4000" dirty="0" smtClean="0"/>
              <a:t>τ</a:t>
            </a:r>
            <a:r>
              <a:rPr lang="en-US" sz="4000" dirty="0" smtClean="0"/>
              <a:t>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6013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1575" y="2730135"/>
            <a:ext cx="9210675" cy="3400425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3. Develop rules for each language construct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3349" y="5774960"/>
            <a:ext cx="2407920" cy="3556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How to create typed languages?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41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rule for string literals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93962" y="3004212"/>
                <a:ext cx="5819862" cy="15809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l-GR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&lt;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𝑠𝑡𝑟𝑖𝑛𝑔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&gt;  :</m:t>
                          </m:r>
                          <m:r>
                            <m:rPr>
                              <m:sty m:val="p"/>
                            </m:rPr>
                            <a:rPr lang="en-US" sz="4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String</m:t>
                          </m:r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3962" y="3004212"/>
                <a:ext cx="5819862" cy="158094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558800" y="4946005"/>
            <a:ext cx="109183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“It is true, that string literals have type String”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6267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Application Type Rule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963962" y="2789399"/>
                <a:ext cx="4670125" cy="21245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 </m:t>
                              </m:r>
                              <m:sSub>
                                <m:sSubPr>
                                  <m:ctrlP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𝑖𝑛</m:t>
                                  </m:r>
                                </m:sub>
                              </m:sSub>
                              <m: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𝑜𝑢𝑡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 </m:t>
                              </m:r>
                              <m:sSub>
                                <m:sSubPr>
                                  <m:ctrlP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𝑖𝑛</m:t>
                                  </m:r>
                                </m:sub>
                              </m:sSub>
                            </m:e>
                          </m:eqArr>
                        </m:num>
                        <m:den>
                          <m:r>
                            <a:rPr lang="el-GR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sSub>
                            <m:sSub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sSub>
                            <m:sSub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3962" y="2789399"/>
                <a:ext cx="4670125" cy="212455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07606" y="1461764"/>
                <a:ext cx="975574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/>
                  <a:t>“If: it </a:t>
                </a:r>
                <a:r>
                  <a:rPr lang="en-US" sz="3200" dirty="0" smtClean="0"/>
                  <a:t>is true, that </a:t>
                </a:r>
                <a:r>
                  <a:rPr lang="en-US" sz="3200" dirty="0" smtClean="0"/>
                  <a:t>expression e1 has type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l-GR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l-GR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</m:oMath>
                </a14:m>
                <a:r>
                  <a:rPr lang="en-US" sz="3200" dirty="0" smtClean="0"/>
                  <a:t>”</a:t>
                </a:r>
                <a:endParaRPr lang="en-US" sz="32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6" y="1461764"/>
                <a:ext cx="9755748" cy="584775"/>
              </a:xfrm>
              <a:prstGeom prst="rect">
                <a:avLst/>
              </a:prstGeom>
              <a:blipFill rotWithShape="0">
                <a:blip r:embed="rId3"/>
                <a:stretch>
                  <a:fillRect l="-1562" t="-12500" r="-625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037398" y="2023456"/>
                <a:ext cx="407329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/>
                  <a:t>“and e2 has type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en-US" sz="3200" dirty="0" smtClean="0"/>
                  <a:t>”</a:t>
                </a:r>
                <a:endParaRPr lang="en-US" sz="32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398" y="2023456"/>
                <a:ext cx="4073295" cy="584775"/>
              </a:xfrm>
              <a:prstGeom prst="rect">
                <a:avLst/>
              </a:prstGeom>
              <a:blipFill rotWithShape="0">
                <a:blip r:embed="rId4"/>
                <a:stretch>
                  <a:fillRect l="-3743" t="-12500" r="-2994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07606" y="5452564"/>
                <a:ext cx="773583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/>
                  <a:t>“Then: it is true that e1 e2 has type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</m:oMath>
                </a14:m>
                <a:r>
                  <a:rPr lang="en-US" sz="3200" dirty="0" smtClean="0"/>
                  <a:t>” </a:t>
                </a:r>
                <a:endParaRPr lang="en-US" sz="32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6" y="5452564"/>
                <a:ext cx="7735836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1970" t="-12500" r="-1103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490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Type Rule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63962" y="2648612"/>
                <a:ext cx="5120954" cy="21715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𝐵𝑜𝑜𝑙</m:t>
                              </m:r>
                            </m:e>
                            <m:e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</m:t>
                              </m:r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</m:eqArr>
                        </m:num>
                        <m:den>
                          <m:r>
                            <a:rPr lang="el-GR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sSub>
                            <m:sSub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𝑖𝑓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r>
                            <a:rPr lang="el-GR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3962" y="2648612"/>
                <a:ext cx="5120954" cy="217155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989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Plus type rule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973901" y="2648612"/>
                <a:ext cx="4126963" cy="21694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𝐼𝑛𝑡</m:t>
                              </m:r>
                            </m:e>
                            <m:e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𝐼𝑛𝑡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eqArr>
                        </m:num>
                        <m:den>
                          <m:r>
                            <a:rPr lang="el-GR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sSub>
                            <m:sSub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𝐼𝑛𝑡</m:t>
                          </m:r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901" y="2648612"/>
                <a:ext cx="4126963" cy="216944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072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77802" y="2740052"/>
                <a:ext cx="2574423" cy="14514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l-GR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 ???</m:t>
                          </m:r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802" y="2740052"/>
                <a:ext cx="2574423" cy="145142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24032" y="5098773"/>
            <a:ext cx="104791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A variable’s meaning depends on its context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6276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4" descr="Image result for ocarina of time ocarin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06" y="426395"/>
            <a:ext cx="1203679" cy="102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4" descr="Image result for ocarina of time so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817" y="215126"/>
            <a:ext cx="1517009" cy="202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ight Arrow 11"/>
          <p:cNvSpPr/>
          <p:nvPr/>
        </p:nvSpPr>
        <p:spPr>
          <a:xfrm flipH="1" flipV="1">
            <a:off x="3667485" y="581978"/>
            <a:ext cx="712958" cy="7151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775832" y="2429719"/>
            <a:ext cx="4897677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1661353" y="599344"/>
                <a:ext cx="763351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4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53" y="599344"/>
                <a:ext cx="763351" cy="83099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 descr="Image result for su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87" y="331443"/>
            <a:ext cx="1283666" cy="128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ocarina of time epon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053" y="2557710"/>
            <a:ext cx="1621183" cy="193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4" descr="Image result for ocarina of time ocarin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821" y="3436345"/>
            <a:ext cx="1203679" cy="102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4" descr="Image result for ocarina of time so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956" y="2506423"/>
            <a:ext cx="1517009" cy="202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ight Arrow 23"/>
          <p:cNvSpPr/>
          <p:nvPr/>
        </p:nvSpPr>
        <p:spPr>
          <a:xfrm flipH="1" flipV="1">
            <a:off x="9489500" y="3591928"/>
            <a:ext cx="712958" cy="7151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6516971" y="4721016"/>
            <a:ext cx="4897677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/>
              <p:cNvSpPr/>
              <p:nvPr/>
            </p:nvSpPr>
            <p:spPr>
              <a:xfrm>
                <a:off x="7483368" y="3609294"/>
                <a:ext cx="763351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4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3368" y="3609294"/>
                <a:ext cx="763351" cy="83099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 descr="Image result for ocarina of time nigh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879" y="4912932"/>
            <a:ext cx="1286979" cy="105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Image result for ocarina of time nigh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809" y="4912932"/>
            <a:ext cx="1286979" cy="105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2017" y="3424495"/>
            <a:ext cx="1378351" cy="112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70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 : Type depends on context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77802" y="2740052"/>
                <a:ext cx="2557751" cy="14335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r>
                            <a:rPr lang="el-GR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 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802" y="2740052"/>
                <a:ext cx="2557751" cy="143353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57756" y="4893584"/>
            <a:ext cx="5867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Context </a:t>
            </a:r>
            <a:r>
              <a:rPr lang="en-US" sz="3200" dirty="0"/>
              <a:t>(</a:t>
            </a:r>
            <a:r>
              <a:rPr lang="en-US" sz="3200" dirty="0" smtClean="0"/>
              <a:t>or Type Environment)</a:t>
            </a:r>
            <a:endParaRPr lang="en-US" sz="32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345635" y="4075043"/>
            <a:ext cx="2132167" cy="983975"/>
          </a:xfrm>
          <a:prstGeom prst="straightConnector1">
            <a:avLst/>
          </a:prstGeom>
          <a:ln w="28575"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542256" y="1596382"/>
            <a:ext cx="5107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“In context </a:t>
            </a:r>
            <a:r>
              <a:rPr lang="el-GR" sz="3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Γ</a:t>
            </a:r>
            <a:r>
              <a:rPr lang="en-US" sz="3200" dirty="0" smtClean="0"/>
              <a:t>, x has type </a:t>
            </a:r>
            <a:r>
              <a:rPr lang="el-GR" sz="3200" dirty="0" smtClean="0"/>
              <a:t>τ</a:t>
            </a:r>
            <a:r>
              <a:rPr lang="en-US" sz="3200" dirty="0" smtClean="0"/>
              <a:t>”</a:t>
            </a:r>
            <a:endParaRPr lang="en-US" sz="32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303520" y="2162012"/>
            <a:ext cx="30480" cy="632031"/>
          </a:xfrm>
          <a:prstGeom prst="straightConnector1">
            <a:avLst/>
          </a:prstGeom>
          <a:ln w="28575"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512726" y="5615949"/>
                <a:ext cx="237988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,…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2726" y="5615949"/>
                <a:ext cx="2379882" cy="5847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138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rule for lambda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668747" y="3577041"/>
                <a:ext cx="6990760" cy="1509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l-GR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l-GR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r>
                            <a:rPr lang="el-GR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r>
                            <a:rPr lang="el-GR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: </m:t>
                          </m:r>
                          <m:sSub>
                            <m:sSub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l-GR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747" y="3577041"/>
                <a:ext cx="6990760" cy="150919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307816" y="1930314"/>
            <a:ext cx="723627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“In context </a:t>
            </a:r>
            <a:r>
              <a:rPr lang="el-GR" sz="3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Γ</a:t>
            </a:r>
            <a:r>
              <a:rPr lang="en-US" sz="3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r>
              <a:rPr lang="en-US" sz="3200" dirty="0" smtClean="0"/>
              <a:t> </a:t>
            </a:r>
            <a:r>
              <a:rPr lang="en-US" sz="3200" i="1" dirty="0" smtClean="0"/>
              <a:t>extended with</a:t>
            </a:r>
          </a:p>
          <a:p>
            <a:pPr algn="ctr"/>
            <a:r>
              <a:rPr lang="en-US" sz="3200" dirty="0" smtClean="0"/>
              <a:t>x, which has type </a:t>
            </a:r>
            <a:r>
              <a:rPr lang="el-GR" sz="3200" dirty="0" smtClean="0"/>
              <a:t>τ</a:t>
            </a:r>
            <a:r>
              <a:rPr lang="en-US" sz="3200" dirty="0" smtClean="0"/>
              <a:t>in, e has type </a:t>
            </a:r>
            <a:r>
              <a:rPr lang="el-GR" sz="3200" dirty="0" smtClean="0"/>
              <a:t>τ</a:t>
            </a:r>
            <a:r>
              <a:rPr lang="en-US" sz="3200" dirty="0" smtClean="0"/>
              <a:t>out”</a:t>
            </a:r>
            <a:endParaRPr lang="en-US" sz="32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895473" y="2945010"/>
            <a:ext cx="30480" cy="632031"/>
          </a:xfrm>
          <a:prstGeom prst="straightConnector1">
            <a:avLst/>
          </a:prstGeom>
          <a:ln w="28575"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83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Type </a:t>
            </a:r>
            <a:r>
              <a:rPr lang="en-US" i="1" u="sng" dirty="0" smtClean="0"/>
              <a:t>System</a:t>
            </a:r>
            <a:r>
              <a:rPr lang="en-US" dirty="0" smtClean="0"/>
              <a:t> … to Type </a:t>
            </a:r>
            <a:r>
              <a:rPr lang="en-US" i="1" u="sng" dirty="0" smtClean="0"/>
              <a:t>Checking</a:t>
            </a:r>
            <a:endParaRPr lang="en-US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These type rules say nothing about how to </a:t>
            </a:r>
            <a:r>
              <a:rPr lang="en-US" u="sng" dirty="0" smtClean="0"/>
              <a:t>check</a:t>
            </a:r>
            <a:r>
              <a:rPr lang="en-US" dirty="0" smtClean="0"/>
              <a:t> types,</a:t>
            </a:r>
          </a:p>
          <a:p>
            <a:pPr marL="0" indent="0" algn="ctr">
              <a:buNone/>
            </a:pPr>
            <a:r>
              <a:rPr lang="en-US" dirty="0" smtClean="0"/>
              <a:t>i.e., they are not an </a:t>
            </a:r>
            <a:r>
              <a:rPr lang="en-US" u="sng" dirty="0" smtClean="0"/>
              <a:t>algorithm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64691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rule: a </a:t>
            </a:r>
            <a:r>
              <a:rPr lang="en-US" u="sng" dirty="0" smtClean="0"/>
              <a:t>specification</a:t>
            </a:r>
            <a:endParaRPr lang="en-US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122988" y="2211290"/>
                <a:ext cx="5120954" cy="21715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𝐵𝑜𝑜𝑙</m:t>
                              </m:r>
                            </m:e>
                            <m:e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</m:t>
                              </m:r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</m:eqArr>
                        </m:num>
                        <m:den>
                          <m:r>
                            <a:rPr lang="el-GR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sSub>
                            <m:sSub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𝑖𝑓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r>
                            <a:rPr lang="el-GR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988" y="2211290"/>
                <a:ext cx="5120954" cy="217155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133061" y="5050641"/>
            <a:ext cx="106522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 smtClean="0"/>
              <a:t>IF</a:t>
            </a:r>
            <a:r>
              <a:rPr lang="en-US" sz="3200" dirty="0" smtClean="0"/>
              <a:t>: e1 has type </a:t>
            </a:r>
            <a:r>
              <a:rPr lang="en-US" sz="3200" dirty="0" err="1" smtClean="0"/>
              <a:t>Bool</a:t>
            </a:r>
            <a:r>
              <a:rPr lang="en-US" sz="3200" dirty="0" smtClean="0"/>
              <a:t>, and e2 has type </a:t>
            </a:r>
            <a:r>
              <a:rPr lang="el-GR" sz="3200" dirty="0" smtClean="0"/>
              <a:t>τ</a:t>
            </a:r>
            <a:r>
              <a:rPr lang="en-US" sz="3200" dirty="0" smtClean="0"/>
              <a:t>, and e3 has type </a:t>
            </a:r>
            <a:r>
              <a:rPr lang="el-GR" sz="3200" dirty="0" smtClean="0"/>
              <a:t>τ</a:t>
            </a:r>
            <a:endParaRPr lang="en-US" sz="3200" dirty="0" smtClean="0"/>
          </a:p>
          <a:p>
            <a:r>
              <a:rPr lang="en-US" sz="3200" u="sng" dirty="0" smtClean="0"/>
              <a:t>THEN</a:t>
            </a:r>
            <a:r>
              <a:rPr lang="en-US" sz="3200" dirty="0" smtClean="0"/>
              <a:t>: if e1 e2 e3 has type </a:t>
            </a:r>
            <a:r>
              <a:rPr lang="el-GR" sz="3200" dirty="0"/>
              <a:t>τ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918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If rule: a </a:t>
            </a:r>
            <a:r>
              <a:rPr lang="en-US" u="sng" smtClean="0"/>
              <a:t>checking algorithm</a:t>
            </a:r>
            <a:endParaRPr lang="en-US" u="sng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Compute e1’s type: </a:t>
            </a:r>
            <a:r>
              <a:rPr lang="el-GR" dirty="0" smtClean="0"/>
              <a:t>τ</a:t>
            </a:r>
            <a:r>
              <a:rPr lang="en-US" dirty="0" smtClean="0"/>
              <a:t>1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Check that </a:t>
            </a:r>
            <a:r>
              <a:rPr lang="el-GR" dirty="0"/>
              <a:t>τ</a:t>
            </a:r>
            <a:r>
              <a:rPr lang="en-US" dirty="0"/>
              <a:t>1 </a:t>
            </a:r>
            <a:r>
              <a:rPr lang="en-US" dirty="0" smtClean="0"/>
              <a:t>is </a:t>
            </a:r>
            <a:r>
              <a:rPr lang="en-US" dirty="0" err="1" smtClean="0"/>
              <a:t>Bool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Compute e2’s type: </a:t>
            </a:r>
            <a:r>
              <a:rPr lang="el-GR" dirty="0" smtClean="0"/>
              <a:t>τ</a:t>
            </a:r>
            <a:r>
              <a:rPr lang="en-US" dirty="0" smtClean="0"/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Compute e3’s type: </a:t>
            </a:r>
            <a:r>
              <a:rPr lang="el-GR" dirty="0" smtClean="0"/>
              <a:t>τ</a:t>
            </a:r>
            <a:r>
              <a:rPr lang="en-US" dirty="0" smtClean="0"/>
              <a:t>3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Check that e2’s type equals e3’s type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Assign (if e1 e2 e3) e2’s type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9059" y="1892024"/>
                <a:ext cx="5566396" cy="2912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𝐵𝑜𝑜𝑙</m:t>
                              </m:r>
                            </m:e>
                            <m:e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eqArr>
                        </m:num>
                        <m:den>
                          <m:r>
                            <a:rPr lang="el-GR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sSub>
                            <m:sSub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𝑖𝑓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59" y="1892024"/>
                <a:ext cx="5566396" cy="291278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427383" y="1892024"/>
            <a:ext cx="2494721" cy="76172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39548" y="1825625"/>
            <a:ext cx="2725907" cy="76172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19303" y="2653748"/>
            <a:ext cx="2725907" cy="76172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8448" y="3401322"/>
            <a:ext cx="2725907" cy="76172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347144" y="3415472"/>
            <a:ext cx="2725907" cy="76172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4095991"/>
            <a:ext cx="5055704" cy="76172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95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“Bidirectional” </a:t>
            </a:r>
            <a:r>
              <a:rPr lang="en-US" dirty="0" err="1" smtClean="0"/>
              <a:t>judgements</a:t>
            </a:r>
            <a:r>
              <a:rPr lang="en-US" dirty="0" smtClean="0"/>
              <a:t>: better for specifying algorithms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61322" y="275990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⇐ = “check” the type</a:t>
            </a:r>
          </a:p>
          <a:p>
            <a:pPr marL="0" indent="0">
              <a:buNone/>
            </a:pPr>
            <a:endParaRPr lang="en-US" sz="44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en-US" sz="4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⇒ = “compute” the type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2524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 bidirectional If rule</a:t>
            </a:r>
            <a:endParaRPr lang="en-US" u="sng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Check that e1 has type </a:t>
            </a:r>
            <a:r>
              <a:rPr lang="en-US" dirty="0" err="1" smtClean="0"/>
              <a:t>Bool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Compute e2’s type as </a:t>
            </a:r>
            <a:r>
              <a:rPr lang="el-GR" dirty="0" smtClean="0"/>
              <a:t>τ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Check that e3 has type </a:t>
            </a:r>
            <a:r>
              <a:rPr lang="el-GR" dirty="0"/>
              <a:t>τ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Assign (if e1 e2 e3) type </a:t>
            </a:r>
            <a:r>
              <a:rPr lang="el-GR" dirty="0"/>
              <a:t>τ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9059" y="1892024"/>
                <a:ext cx="4721934" cy="289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⇐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𝐵𝑜𝑜𝑙</m:t>
                              </m:r>
                            </m:e>
                            <m:e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e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⇐</m:t>
                              </m:r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</m:eqArr>
                        </m:num>
                        <m:den>
                          <m:r>
                            <a:rPr lang="el-GR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sSub>
                            <m:sSub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𝑖𝑓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⇒</m:t>
                          </m:r>
                          <m:r>
                            <a:rPr lang="el-GR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59" y="1892024"/>
                <a:ext cx="4721934" cy="289322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110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“Bidirectional” </a:t>
            </a:r>
            <a:r>
              <a:rPr lang="en-US" dirty="0" err="1" smtClean="0"/>
              <a:t>judgements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31505" y="186538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⇐ = “check” the type</a:t>
            </a:r>
          </a:p>
          <a:p>
            <a:pPr marL="0" indent="0">
              <a:buNone/>
            </a:pPr>
            <a:endParaRPr lang="en-US" sz="44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en-US" sz="4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⇒ = “compute” the type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1331843" y="5178287"/>
            <a:ext cx="81018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But now we have two </a:t>
            </a:r>
            <a:r>
              <a:rPr lang="en-US" sz="4000" dirty="0" err="1" smtClean="0"/>
              <a:t>judgements</a:t>
            </a:r>
            <a:r>
              <a:rPr lang="en-US" sz="4000" dirty="0" smtClean="0"/>
              <a:t>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1238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Another bidirectional If rule</a:t>
            </a:r>
            <a:endParaRPr lang="en-US" u="sng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Check that e1 has type </a:t>
            </a:r>
            <a:r>
              <a:rPr lang="en-US" dirty="0" err="1" smtClean="0"/>
              <a:t>Bool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Compute e2’s type as </a:t>
            </a:r>
            <a:r>
              <a:rPr lang="el-GR" dirty="0" smtClean="0"/>
              <a:t>τ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Check that e3 has type </a:t>
            </a:r>
            <a:r>
              <a:rPr lang="el-GR" dirty="0"/>
              <a:t>τ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Assign (if e1 e2 e3) type </a:t>
            </a:r>
            <a:r>
              <a:rPr lang="el-GR" dirty="0"/>
              <a:t>τ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9059" y="1892024"/>
                <a:ext cx="4721934" cy="289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⇐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𝐵𝑜𝑜𝑙</m:t>
                              </m:r>
                            </m:e>
                            <m:e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⇐</m:t>
                              </m:r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e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sSub>
                                <m:sSubPr>
                                  <m:ctrlPr>
                                    <a:rPr lang="el-GR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⇐</m:t>
                              </m:r>
                              <m: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</m:eqArr>
                        </m:num>
                        <m:den>
                          <m:r>
                            <a:rPr lang="el-GR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sSub>
                            <m:sSubPr>
                              <m:ctrlPr>
                                <a:rPr lang="el-GR" sz="4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𝑖𝑓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l-GR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⇐</m:t>
                          </m:r>
                          <m:r>
                            <a:rPr lang="el-GR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59" y="1892024"/>
                <a:ext cx="4721934" cy="289322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061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LAB, part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 bidirectional rules for our language</a:t>
            </a:r>
            <a:r>
              <a:rPr lang="en-US" dirty="0" smtClean="0"/>
              <a:t>. Focus on the expressions first.</a:t>
            </a:r>
            <a:endParaRPr lang="en-US" dirty="0"/>
          </a:p>
          <a:p>
            <a:r>
              <a:rPr lang="en-US" dirty="0" smtClean="0"/>
              <a:t>It might help to first review the “conventional” type rules.</a:t>
            </a:r>
          </a:p>
          <a:p>
            <a:r>
              <a:rPr lang="en-US" dirty="0" smtClean="0"/>
              <a:t>Make sure to come up with both “check” and “compute” versions of the bidirectional rules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491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LAB, part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your rules to implement </a:t>
            </a:r>
            <a:r>
              <a:rPr lang="en-US" dirty="0" smtClean="0"/>
              <a:t>a “compute” type </a:t>
            </a:r>
            <a:r>
              <a:rPr lang="en-US" smtClean="0"/>
              <a:t>checking function.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24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Fira Sans Light"/>
        <a:ea typeface=""/>
        <a:cs typeface=""/>
      </a:majorFont>
      <a:minorFont>
        <a:latin typeface="Fira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6678</TotalTime>
  <Words>648</Words>
  <Application>Microsoft Office PowerPoint</Application>
  <PresentationFormat>Widescreen</PresentationFormat>
  <Paragraphs>130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Cambria Math</vt:lpstr>
      <vt:lpstr>Charter</vt:lpstr>
      <vt:lpstr>Fira Sans</vt:lpstr>
      <vt:lpstr>Fira Sans Light</vt:lpstr>
      <vt:lpstr>Office Theme</vt:lpstr>
      <vt:lpstr>Types and Type Checking (What is it good for?)</vt:lpstr>
      <vt:lpstr>A quick survey</vt:lpstr>
      <vt:lpstr>The Holy Grail of PL Research …</vt:lpstr>
      <vt:lpstr>Abandon all hope?</vt:lpstr>
      <vt:lpstr>Enter … Type Systems</vt:lpstr>
      <vt:lpstr>Typed Languages</vt:lpstr>
      <vt:lpstr>How to create typed languages?</vt:lpstr>
      <vt:lpstr>How to create typed languages?</vt:lpstr>
      <vt:lpstr>PowerPoint Presentation</vt:lpstr>
      <vt:lpstr>Specifying Type Systems: Inference Rules</vt:lpstr>
      <vt:lpstr>If type systems were a video game …</vt:lpstr>
      <vt:lpstr>Type Judgements</vt:lpstr>
      <vt:lpstr>How to create typed languages?</vt:lpstr>
      <vt:lpstr>A rule for string literals</vt:lpstr>
      <vt:lpstr>Function Application Type Rule</vt:lpstr>
      <vt:lpstr>If Type Rule</vt:lpstr>
      <vt:lpstr>Plus type rule</vt:lpstr>
      <vt:lpstr>Variables?</vt:lpstr>
      <vt:lpstr>PowerPoint Presentation</vt:lpstr>
      <vt:lpstr>Variables : Type depends on context</vt:lpstr>
      <vt:lpstr>Type rule for lambda functions</vt:lpstr>
      <vt:lpstr>From Type System … to Type Checking</vt:lpstr>
      <vt:lpstr>If rule: a specification</vt:lpstr>
      <vt:lpstr>PowerPoint Presentation</vt:lpstr>
      <vt:lpstr>“Bidirectional” judgements: better for specifying algorithms</vt:lpstr>
      <vt:lpstr>PowerPoint Presentation</vt:lpstr>
      <vt:lpstr>“Bidirectional” judgements</vt:lpstr>
      <vt:lpstr>PowerPoint Presentation</vt:lpstr>
      <vt:lpstr>LAB, part 1</vt:lpstr>
      <vt:lpstr>LAB, part 2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as Macros</dc:title>
  <dc:creator>jwo93079</dc:creator>
  <cp:lastModifiedBy>jwo93079</cp:lastModifiedBy>
  <cp:revision>404</cp:revision>
  <dcterms:created xsi:type="dcterms:W3CDTF">2016-05-10T17:29:14Z</dcterms:created>
  <dcterms:modified xsi:type="dcterms:W3CDTF">2018-07-12T04:47:10Z</dcterms:modified>
</cp:coreProperties>
</file>